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361" r:id="rId2"/>
    <p:sldId id="4954" r:id="rId3"/>
    <p:sldId id="2134805741" r:id="rId4"/>
    <p:sldId id="2134805751" r:id="rId5"/>
    <p:sldId id="373" r:id="rId6"/>
    <p:sldId id="2134805802" r:id="rId7"/>
    <p:sldId id="2134805803" r:id="rId8"/>
    <p:sldId id="2134805748" r:id="rId9"/>
    <p:sldId id="2134805804" r:id="rId10"/>
    <p:sldId id="2134805805" r:id="rId11"/>
    <p:sldId id="2134805801" r:id="rId12"/>
    <p:sldId id="329" r:id="rId13"/>
    <p:sldId id="2134805747" r:id="rId14"/>
    <p:sldId id="2134805806" r:id="rId15"/>
    <p:sldId id="2134805811" r:id="rId16"/>
    <p:sldId id="2134805807" r:id="rId17"/>
    <p:sldId id="2134805809" r:id="rId18"/>
    <p:sldId id="2134805746" r:id="rId19"/>
    <p:sldId id="2134805810" r:id="rId20"/>
    <p:sldId id="2134805808" r:id="rId21"/>
    <p:sldId id="2134805749" r:id="rId22"/>
    <p:sldId id="2758" r:id="rId23"/>
    <p:sldId id="2759" r:id="rId24"/>
    <p:sldId id="2134805752" r:id="rId25"/>
    <p:sldId id="2134805750" r:id="rId26"/>
    <p:sldId id="2134805753" r:id="rId27"/>
    <p:sldId id="2760" r:id="rId28"/>
    <p:sldId id="2761" r:id="rId29"/>
    <p:sldId id="2134805742" r:id="rId30"/>
    <p:sldId id="522" r:id="rId31"/>
    <p:sldId id="2737" r:id="rId32"/>
    <p:sldId id="2750" r:id="rId33"/>
    <p:sldId id="2776" r:id="rId34"/>
    <p:sldId id="2762" r:id="rId35"/>
    <p:sldId id="2782" r:id="rId36"/>
    <p:sldId id="2781" r:id="rId37"/>
    <p:sldId id="2766" r:id="rId38"/>
    <p:sldId id="2780" r:id="rId39"/>
    <p:sldId id="2757" r:id="rId40"/>
    <p:sldId id="2753" r:id="rId41"/>
    <p:sldId id="2134805740" r:id="rId42"/>
    <p:sldId id="2771" r:id="rId43"/>
    <p:sldId id="2772" r:id="rId44"/>
    <p:sldId id="2773" r:id="rId45"/>
    <p:sldId id="2774" r:id="rId46"/>
    <p:sldId id="2775" r:id="rId47"/>
    <p:sldId id="2735" r:id="rId48"/>
    <p:sldId id="2076137126" r:id="rId49"/>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4954"/>
            <p14:sldId id="2134805741"/>
            <p14:sldId id="2134805751"/>
            <p14:sldId id="373"/>
            <p14:sldId id="2134805802"/>
            <p14:sldId id="2134805803"/>
            <p14:sldId id="2134805748"/>
            <p14:sldId id="2134805804"/>
            <p14:sldId id="2134805805"/>
            <p14:sldId id="2134805801"/>
            <p14:sldId id="329"/>
            <p14:sldId id="2134805747"/>
            <p14:sldId id="2134805806"/>
            <p14:sldId id="2134805811"/>
            <p14:sldId id="2134805807"/>
            <p14:sldId id="2134805809"/>
            <p14:sldId id="2134805746"/>
            <p14:sldId id="2134805810"/>
            <p14:sldId id="2134805808"/>
            <p14:sldId id="2134805749"/>
            <p14:sldId id="2758"/>
            <p14:sldId id="2759"/>
            <p14:sldId id="2134805752"/>
            <p14:sldId id="2134805750"/>
            <p14:sldId id="2134805753"/>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6005" autoAdjust="0"/>
  </p:normalViewPr>
  <p:slideViewPr>
    <p:cSldViewPr snapToGrid="0" snapToObjects="1">
      <p:cViewPr varScale="1">
        <p:scale>
          <a:sx n="36" d="100"/>
          <a:sy n="36" d="100"/>
        </p:scale>
        <p:origin x="820" y="256"/>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Wed, 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48</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2"/>
            <a:ext cx="18288000" cy="10287000"/>
          </a:xfrm>
          <a:prstGeom prst="rect">
            <a:avLst/>
          </a:prstGeom>
        </p:spPr>
      </p:pic>
      <p:sp>
        <p:nvSpPr>
          <p:cNvPr id="6" name="Title 1"/>
          <p:cNvSpPr>
            <a:spLocks noGrp="1"/>
          </p:cNvSpPr>
          <p:nvPr>
            <p:ph type="title"/>
          </p:nvPr>
        </p:nvSpPr>
        <p:spPr>
          <a:xfrm>
            <a:off x="2277241" y="-126998"/>
            <a:ext cx="15096358" cy="1121104"/>
          </a:xfrm>
          <a:prstGeom prst="rect">
            <a:avLst/>
          </a:prstGeom>
        </p:spPr>
        <p:txBody>
          <a:bodyPr>
            <a:noAutofit/>
          </a:bodyPr>
          <a:lstStyle>
            <a:lvl1pPr algn="l">
              <a:defRPr sz="72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2294758" y="1629543"/>
            <a:ext cx="15078840" cy="7094042"/>
          </a:xfrm>
        </p:spPr>
        <p:txBody>
          <a:bodyPr>
            <a:noAutofit/>
          </a:bodyPr>
          <a:lstStyle>
            <a:lvl1pPr>
              <a:defRPr sz="4400"/>
            </a:lvl1pPr>
            <a:lvl2pPr>
              <a:defRPr sz="4000"/>
            </a:lvl2pPr>
            <a:lvl3pPr>
              <a:defRPr sz="36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274319" y="9403080"/>
            <a:ext cx="1783082" cy="645068"/>
          </a:xfrm>
          <a:prstGeom prst="rect">
            <a:avLst/>
          </a:prstGeom>
        </p:spPr>
      </p:pic>
    </p:spTree>
    <p:extLst>
      <p:ext uri="{BB962C8B-B14F-4D97-AF65-F5344CB8AC3E}">
        <p14:creationId xmlns:p14="http://schemas.microsoft.com/office/powerpoint/2010/main" val="1378957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18288000" cy="102870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1586685" y="18672"/>
            <a:ext cx="15096358" cy="927256"/>
          </a:xfrm>
          <a:prstGeom prst="rect">
            <a:avLst/>
          </a:prstGeom>
        </p:spPr>
        <p:txBody>
          <a:bodyPr>
            <a:noAutofit/>
          </a:bodyPr>
          <a:lstStyle>
            <a:lvl1pPr algn="l">
              <a:defRPr sz="56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1801002" y="1974748"/>
            <a:ext cx="14667724" cy="7311144"/>
          </a:xfrm>
        </p:spPr>
        <p:txBody>
          <a:bodyPr>
            <a:noAutofit/>
          </a:bodyPr>
          <a:lstStyle>
            <a:lvl1pPr>
              <a:defRPr sz="4400" baseline="0">
                <a:latin typeface="Open Sans" panose="020B0606030504020204" pitchFamily="34" charset="0"/>
              </a:defRPr>
            </a:lvl1pPr>
            <a:lvl2pPr>
              <a:defRPr sz="4000" baseline="0">
                <a:latin typeface="Open Sans" panose="020B0606030504020204" pitchFamily="34" charset="0"/>
              </a:defRPr>
            </a:lvl2pPr>
            <a:lvl3pPr>
              <a:defRPr sz="3600" baseline="0">
                <a:latin typeface="Open Sans" panose="020B0606030504020204" pitchFamily="34" charset="0"/>
              </a:defRPr>
            </a:lvl3pPr>
            <a:lvl4pPr>
              <a:defRPr sz="3600" baseline="0">
                <a:latin typeface="Open Sans" panose="020B0606030504020204" pitchFamily="34" charset="0"/>
              </a:defRPr>
            </a:lvl4pPr>
            <a:lvl5pPr>
              <a:defRPr sz="36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81170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 id="2147483744" r:id="rId63"/>
    <p:sldLayoutId id="2147483745" r:id="rId64"/>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duzgun-security/github-enterprise-cloud-configuration"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TechTrainerTim.com</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82EA-B29A-B1D3-D703-466EB5E36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BB3527-5A14-9316-5B4B-4192A2ED725E}"/>
              </a:ext>
            </a:extLst>
          </p:cNvPr>
          <p:cNvSpPr>
            <a:spLocks noGrp="1"/>
          </p:cNvSpPr>
          <p:nvPr>
            <p:ph type="title"/>
          </p:nvPr>
        </p:nvSpPr>
        <p:spPr/>
        <p:txBody>
          <a:bodyPr/>
          <a:lstStyle/>
          <a:p>
            <a:r>
              <a:rPr lang="en-US" dirty="0"/>
              <a:t>Keeping an LLM on task be like…</a:t>
            </a:r>
          </a:p>
        </p:txBody>
      </p:sp>
      <p:pic>
        <p:nvPicPr>
          <p:cNvPr id="7" name="Picture 6" descr="A screenshot of a video game&#10;&#10;AI-generated content may be incorrect.">
            <a:extLst>
              <a:ext uri="{FF2B5EF4-FFF2-40B4-BE49-F238E27FC236}">
                <a16:creationId xmlns:a16="http://schemas.microsoft.com/office/drawing/2014/main" id="{8C020B90-36D8-CFFE-D5B4-D8C073A2D5ED}"/>
              </a:ext>
            </a:extLst>
          </p:cNvPr>
          <p:cNvPicPr>
            <a:picLocks noChangeAspect="1"/>
          </p:cNvPicPr>
          <p:nvPr/>
        </p:nvPicPr>
        <p:blipFill>
          <a:blip r:embed="rId2"/>
          <a:stretch>
            <a:fillRect/>
          </a:stretch>
        </p:blipFill>
        <p:spPr>
          <a:xfrm>
            <a:off x="4537706" y="5311946"/>
            <a:ext cx="7772400" cy="4373392"/>
          </a:xfrm>
          <a:prstGeom prst="rect">
            <a:avLst/>
          </a:prstGeom>
        </p:spPr>
      </p:pic>
      <p:pic>
        <p:nvPicPr>
          <p:cNvPr id="5" name="Picture 4">
            <a:extLst>
              <a:ext uri="{FF2B5EF4-FFF2-40B4-BE49-F238E27FC236}">
                <a16:creationId xmlns:a16="http://schemas.microsoft.com/office/drawing/2014/main" id="{EA709178-A93E-9E3E-F53B-155A2DEFC25E}"/>
              </a:ext>
            </a:extLst>
          </p:cNvPr>
          <p:cNvPicPr>
            <a:picLocks noChangeAspect="1"/>
          </p:cNvPicPr>
          <p:nvPr/>
        </p:nvPicPr>
        <p:blipFill>
          <a:blip r:embed="rId3"/>
          <a:stretch>
            <a:fillRect/>
          </a:stretch>
        </p:blipFill>
        <p:spPr>
          <a:xfrm>
            <a:off x="12839420" y="2208814"/>
            <a:ext cx="5448580" cy="5410478"/>
          </a:xfrm>
          <a:prstGeom prst="rect">
            <a:avLst/>
          </a:prstGeom>
        </p:spPr>
      </p:pic>
      <p:pic>
        <p:nvPicPr>
          <p:cNvPr id="1026" name="Picture 2">
            <a:extLst>
              <a:ext uri="{FF2B5EF4-FFF2-40B4-BE49-F238E27FC236}">
                <a16:creationId xmlns:a16="http://schemas.microsoft.com/office/drawing/2014/main" id="{495F42CE-6603-D297-315F-9703E5FFA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900" y="1912529"/>
            <a:ext cx="4346688" cy="600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60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FAACF69-3017-B7D2-FCBA-AC7EBD5A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333501"/>
            <a:ext cx="16001998" cy="86010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41716C-6780-2A04-F0A5-B83B6E40F1D6}"/>
              </a:ext>
            </a:extLst>
          </p:cNvPr>
          <p:cNvSpPr>
            <a:spLocks noGrp="1"/>
          </p:cNvSpPr>
          <p:nvPr>
            <p:ph type="title"/>
          </p:nvPr>
        </p:nvSpPr>
        <p:spPr/>
        <p:txBody>
          <a:bodyPr/>
          <a:lstStyle/>
          <a:p>
            <a:r>
              <a:rPr lang="en-US" dirty="0"/>
              <a:t>GitHub Enterprise Cloud (GHEC)</a:t>
            </a:r>
          </a:p>
        </p:txBody>
      </p:sp>
      <p:sp>
        <p:nvSpPr>
          <p:cNvPr id="3" name="Content Placeholder 2">
            <a:extLst>
              <a:ext uri="{FF2B5EF4-FFF2-40B4-BE49-F238E27FC236}">
                <a16:creationId xmlns:a16="http://schemas.microsoft.com/office/drawing/2014/main" id="{33254D71-9EFB-887A-BE67-D83747A3C063}"/>
              </a:ext>
            </a:extLst>
          </p:cNvPr>
          <p:cNvSpPr>
            <a:spLocks noGrp="1"/>
          </p:cNvSpPr>
          <p:nvPr>
            <p:ph idx="4294967295"/>
          </p:nvPr>
        </p:nvSpPr>
        <p:spPr>
          <a:xfrm>
            <a:off x="0" y="9715500"/>
            <a:ext cx="18288000" cy="923925"/>
          </a:xfrm>
        </p:spPr>
        <p:txBody>
          <a:bodyPr/>
          <a:lstStyle/>
          <a:p>
            <a:r>
              <a:rPr lang="en-US" sz="2200" dirty="0"/>
              <a:t>Reference: </a:t>
            </a:r>
            <a:r>
              <a:rPr lang="en-US" sz="2200" dirty="0">
                <a:hlinkClick r:id="rId3"/>
              </a:rPr>
              <a:t>https://github.com/dduzgun-security/github-enterprise-cloud-configuration</a:t>
            </a:r>
            <a:endParaRPr lang="en-US" sz="2200" dirty="0"/>
          </a:p>
        </p:txBody>
      </p:sp>
    </p:spTree>
    <p:extLst>
      <p:ext uri="{BB962C8B-B14F-4D97-AF65-F5344CB8AC3E}">
        <p14:creationId xmlns:p14="http://schemas.microsoft.com/office/powerpoint/2010/main" val="399190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2051214" y="1621269"/>
            <a:ext cx="14167296" cy="7937070"/>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sz="4800" dirty="0"/>
              <a:t>GPT Basic Architecture</a:t>
            </a:r>
          </a:p>
        </p:txBody>
      </p:sp>
      <p:sp>
        <p:nvSpPr>
          <p:cNvPr id="7" name="Rectangle: Rounded Corners 6">
            <a:extLst>
              <a:ext uri="{FF2B5EF4-FFF2-40B4-BE49-F238E27FC236}">
                <a16:creationId xmlns:a16="http://schemas.microsoft.com/office/drawing/2014/main" id="{DBA6670C-6B52-36F3-F3FC-59A95DB432BB}"/>
              </a:ext>
            </a:extLst>
          </p:cNvPr>
          <p:cNvSpPr/>
          <p:nvPr/>
        </p:nvSpPr>
        <p:spPr>
          <a:xfrm>
            <a:off x="9231219" y="261959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OpenAI GPT 4o Image Generation</a:t>
            </a:r>
          </a:p>
        </p:txBody>
      </p:sp>
      <p:pic>
        <p:nvPicPr>
          <p:cNvPr id="3" name="Picture 2" descr="A computer screen shot of a person working on a computer&#10;&#10;AI-generated content may be incorrect.">
            <a:extLst>
              <a:ext uri="{FF2B5EF4-FFF2-40B4-BE49-F238E27FC236}">
                <a16:creationId xmlns:a16="http://schemas.microsoft.com/office/drawing/2014/main" id="{106581FD-C97A-DD08-CEFD-70A7A5465ED3}"/>
              </a:ext>
            </a:extLst>
          </p:cNvPr>
          <p:cNvPicPr>
            <a:picLocks noChangeAspect="1"/>
          </p:cNvPicPr>
          <p:nvPr/>
        </p:nvPicPr>
        <p:blipFill>
          <a:blip r:embed="rId2"/>
          <a:stretch>
            <a:fillRect/>
          </a:stretch>
        </p:blipFill>
        <p:spPr>
          <a:xfrm>
            <a:off x="-12700" y="0"/>
            <a:ext cx="6858000" cy="10287000"/>
          </a:xfrm>
          <a:prstGeom prst="rect">
            <a:avLst/>
          </a:prstGeom>
        </p:spPr>
      </p:pic>
      <p:sp>
        <p:nvSpPr>
          <p:cNvPr id="5" name="Rectangle: Rounded Corners 4">
            <a:extLst>
              <a:ext uri="{FF2B5EF4-FFF2-40B4-BE49-F238E27FC236}">
                <a16:creationId xmlns:a16="http://schemas.microsoft.com/office/drawing/2014/main" id="{939DD4C6-31E9-9EBA-D8E0-A076FDED9DB8}"/>
              </a:ext>
            </a:extLst>
          </p:cNvPr>
          <p:cNvSpPr/>
          <p:nvPr/>
        </p:nvSpPr>
        <p:spPr>
          <a:xfrm>
            <a:off x="9231219" y="3891274"/>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Multimodal generative AI</a:t>
            </a:r>
          </a:p>
        </p:txBody>
      </p:sp>
      <p:sp>
        <p:nvSpPr>
          <p:cNvPr id="8" name="Rectangle: Rounded Corners 7">
            <a:extLst>
              <a:ext uri="{FF2B5EF4-FFF2-40B4-BE49-F238E27FC236}">
                <a16:creationId xmlns:a16="http://schemas.microsoft.com/office/drawing/2014/main" id="{8598AF2B-330E-E919-60FC-6E8C67B55D66}"/>
              </a:ext>
            </a:extLst>
          </p:cNvPr>
          <p:cNvSpPr/>
          <p:nvPr/>
        </p:nvSpPr>
        <p:spPr>
          <a:xfrm>
            <a:off x="9231219" y="5278012"/>
            <a:ext cx="6900978" cy="815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Two ways to improve model:</a:t>
            </a:r>
          </a:p>
        </p:txBody>
      </p:sp>
      <p:sp>
        <p:nvSpPr>
          <p:cNvPr id="9" name="Rectangle: Rounded Corners 8">
            <a:extLst>
              <a:ext uri="{FF2B5EF4-FFF2-40B4-BE49-F238E27FC236}">
                <a16:creationId xmlns:a16="http://schemas.microsoft.com/office/drawing/2014/main" id="{1FFB6A68-C2A6-3C3B-8533-B5B804842113}"/>
              </a:ext>
            </a:extLst>
          </p:cNvPr>
          <p:cNvSpPr/>
          <p:nvPr/>
        </p:nvSpPr>
        <p:spPr>
          <a:xfrm>
            <a:off x="9285719" y="6664752"/>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Fine tuning</a:t>
            </a:r>
          </a:p>
        </p:txBody>
      </p:sp>
      <p:sp>
        <p:nvSpPr>
          <p:cNvPr id="10" name="Rectangle: Rounded Corners 9">
            <a:extLst>
              <a:ext uri="{FF2B5EF4-FFF2-40B4-BE49-F238E27FC236}">
                <a16:creationId xmlns:a16="http://schemas.microsoft.com/office/drawing/2014/main" id="{A63C8EDF-C364-7B2E-FDB4-0D6F26F01865}"/>
              </a:ext>
            </a:extLst>
          </p:cNvPr>
          <p:cNvSpPr/>
          <p:nvPr/>
        </p:nvSpPr>
        <p:spPr>
          <a:xfrm>
            <a:off x="9285719" y="7936434"/>
            <a:ext cx="6900978" cy="81574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800" dirty="0"/>
              <a:t>Retrieval Augmented Generation (RAG)</a:t>
            </a:r>
          </a:p>
        </p:txBody>
      </p:sp>
    </p:spTree>
    <p:extLst>
      <p:ext uri="{BB962C8B-B14F-4D97-AF65-F5344CB8AC3E}">
        <p14:creationId xmlns:p14="http://schemas.microsoft.com/office/powerpoint/2010/main" val="196950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Neural Network</a:t>
            </a:r>
          </a:p>
        </p:txBody>
      </p:sp>
      <p:pic>
        <p:nvPicPr>
          <p:cNvPr id="1026" name="Picture 2" descr="A close-up of words&#10;&#10;AI-generated content may be incorrect.">
            <a:extLst>
              <a:ext uri="{FF2B5EF4-FFF2-40B4-BE49-F238E27FC236}">
                <a16:creationId xmlns:a16="http://schemas.microsoft.com/office/drawing/2014/main" id="{A1FAC6E4-66C1-7C38-5A35-4CCE227C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62" r="1" b="4380"/>
          <a:stretch>
            <a:fillRect/>
          </a:stretch>
        </p:blipFill>
        <p:spPr bwMode="auto">
          <a:xfrm>
            <a:off x="421279" y="2385062"/>
            <a:ext cx="17802146" cy="7368540"/>
          </a:xfrm>
          <a:prstGeom prst="rect">
            <a:avLst/>
          </a:prstGeom>
          <a:solidFill>
            <a:srgbClr val="FFFFFF"/>
          </a:solidFill>
        </p:spPr>
      </p:pic>
      <p:sp>
        <p:nvSpPr>
          <p:cNvPr id="2" name="TextBox 1">
            <a:extLst>
              <a:ext uri="{FF2B5EF4-FFF2-40B4-BE49-F238E27FC236}">
                <a16:creationId xmlns:a16="http://schemas.microsoft.com/office/drawing/2014/main" id="{977AA0ED-F7BF-4E6A-8045-70B6691C695E}"/>
              </a:ext>
            </a:extLst>
          </p:cNvPr>
          <p:cNvSpPr txBox="1"/>
          <p:nvPr/>
        </p:nvSpPr>
        <p:spPr>
          <a:xfrm>
            <a:off x="5329644" y="8703538"/>
            <a:ext cx="7776756" cy="914400"/>
          </a:xfrm>
          <a:prstGeom prst="rect">
            <a:avLst/>
          </a:prstGeom>
        </p:spPr>
        <p:txBody>
          <a:bodyPr vert="horz" wrap="none" lIns="0" tIns="32970" rIns="65940" bIns="32970" rtlCol="0" anchor="b" anchorCtr="0">
            <a:noAutofit/>
          </a:bodyPr>
          <a:lstStyle/>
          <a:p>
            <a:pPr defTabSz="439502">
              <a:lnSpc>
                <a:spcPct val="85000"/>
              </a:lnSpc>
              <a:spcBef>
                <a:spcPct val="0"/>
              </a:spcBef>
            </a:pPr>
            <a:r>
              <a:rPr lang="en-US" sz="3526" dirty="0">
                <a:solidFill>
                  <a:srgbClr val="E5E5E5">
                    <a:lumMod val="10000"/>
                  </a:srgbClr>
                </a:solidFill>
                <a:latin typeface="JetBrains Mono" panose="02000009000000000000" pitchFamily="49" charset="0"/>
                <a:ea typeface="JetBrains Mono" panose="02000009000000000000" pitchFamily="49" charset="0"/>
                <a:cs typeface="JetBrains Mono" panose="02000009000000000000" pitchFamily="49" charset="0"/>
              </a:rPr>
              <a:t>go.techtrainertim.com/cloud</a:t>
            </a:r>
          </a:p>
        </p:txBody>
      </p:sp>
    </p:spTree>
    <p:extLst>
      <p:ext uri="{BB962C8B-B14F-4D97-AF65-F5344CB8AC3E}">
        <p14:creationId xmlns:p14="http://schemas.microsoft.com/office/powerpoint/2010/main" val="382819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F453F9-48F7-DD5B-BB53-69187D977ED1}"/>
              </a:ext>
            </a:extLst>
          </p:cNvPr>
          <p:cNvPicPr>
            <a:picLocks noChangeAspect="1"/>
          </p:cNvPicPr>
          <p:nvPr/>
        </p:nvPicPr>
        <p:blipFill>
          <a:blip r:embed="rId2"/>
          <a:stretch>
            <a:fillRect/>
          </a:stretch>
        </p:blipFill>
        <p:spPr>
          <a:xfrm>
            <a:off x="0" y="149098"/>
            <a:ext cx="12395837" cy="4946904"/>
          </a:xfrm>
          <a:prstGeom prst="rect">
            <a:avLst/>
          </a:prstGeom>
        </p:spPr>
      </p:pic>
      <p:pic>
        <p:nvPicPr>
          <p:cNvPr id="7" name="Picture 6">
            <a:extLst>
              <a:ext uri="{FF2B5EF4-FFF2-40B4-BE49-F238E27FC236}">
                <a16:creationId xmlns:a16="http://schemas.microsoft.com/office/drawing/2014/main" id="{BEE74622-A1D3-B7EE-9379-EE16AE199A1C}"/>
              </a:ext>
            </a:extLst>
          </p:cNvPr>
          <p:cNvPicPr>
            <a:picLocks noChangeAspect="1"/>
          </p:cNvPicPr>
          <p:nvPr/>
        </p:nvPicPr>
        <p:blipFill>
          <a:blip r:embed="rId3"/>
          <a:stretch>
            <a:fillRect/>
          </a:stretch>
        </p:blipFill>
        <p:spPr>
          <a:xfrm>
            <a:off x="2558711" y="2577979"/>
            <a:ext cx="13170577" cy="4699242"/>
          </a:xfrm>
          <a:prstGeom prst="rect">
            <a:avLst/>
          </a:prstGeom>
        </p:spPr>
      </p:pic>
      <p:pic>
        <p:nvPicPr>
          <p:cNvPr id="9" name="Picture 8">
            <a:extLst>
              <a:ext uri="{FF2B5EF4-FFF2-40B4-BE49-F238E27FC236}">
                <a16:creationId xmlns:a16="http://schemas.microsoft.com/office/drawing/2014/main" id="{BFB7F621-B3FC-F032-58CC-3DFCA8F69B88}"/>
              </a:ext>
            </a:extLst>
          </p:cNvPr>
          <p:cNvPicPr>
            <a:picLocks noChangeAspect="1"/>
          </p:cNvPicPr>
          <p:nvPr/>
        </p:nvPicPr>
        <p:blipFill>
          <a:blip r:embed="rId4"/>
          <a:stretch>
            <a:fillRect/>
          </a:stretch>
        </p:blipFill>
        <p:spPr>
          <a:xfrm>
            <a:off x="3943017" y="3628887"/>
            <a:ext cx="12941965" cy="5366026"/>
          </a:xfrm>
          <a:prstGeom prst="rect">
            <a:avLst/>
          </a:prstGeom>
        </p:spPr>
      </p:pic>
      <p:pic>
        <p:nvPicPr>
          <p:cNvPr id="11" name="Picture 10">
            <a:extLst>
              <a:ext uri="{FF2B5EF4-FFF2-40B4-BE49-F238E27FC236}">
                <a16:creationId xmlns:a16="http://schemas.microsoft.com/office/drawing/2014/main" id="{CA4AFE93-12A9-F2FC-AE43-FB536356400A}"/>
              </a:ext>
            </a:extLst>
          </p:cNvPr>
          <p:cNvPicPr>
            <a:picLocks noChangeAspect="1"/>
          </p:cNvPicPr>
          <p:nvPr/>
        </p:nvPicPr>
        <p:blipFill>
          <a:blip r:embed="rId5"/>
          <a:stretch>
            <a:fillRect/>
          </a:stretch>
        </p:blipFill>
        <p:spPr>
          <a:xfrm>
            <a:off x="5543220" y="4537054"/>
            <a:ext cx="12827659" cy="5975657"/>
          </a:xfrm>
          <a:prstGeom prst="rect">
            <a:avLst/>
          </a:prstGeom>
        </p:spPr>
      </p:pic>
    </p:spTree>
    <p:extLst>
      <p:ext uri="{BB962C8B-B14F-4D97-AF65-F5344CB8AC3E}">
        <p14:creationId xmlns:p14="http://schemas.microsoft.com/office/powerpoint/2010/main" val="3172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nchor="ctr">
            <a:normAutofit/>
          </a:bodyPr>
          <a:lstStyle/>
          <a:p>
            <a:r>
              <a:rPr lang="en-US" sz="5200" dirty="0"/>
              <a:t>Context Length</a:t>
            </a:r>
          </a:p>
        </p:txBody>
      </p:sp>
      <p:sp>
        <p:nvSpPr>
          <p:cNvPr id="3" name="Rectangle 2">
            <a:extLst>
              <a:ext uri="{FF2B5EF4-FFF2-40B4-BE49-F238E27FC236}">
                <a16:creationId xmlns:a16="http://schemas.microsoft.com/office/drawing/2014/main" id="{66069B31-C117-FF80-12FB-7819CAAC88F3}"/>
              </a:ext>
            </a:extLst>
          </p:cNvPr>
          <p:cNvSpPr/>
          <p:nvPr/>
        </p:nvSpPr>
        <p:spPr>
          <a:xfrm>
            <a:off x="6357259" y="2455818"/>
            <a:ext cx="5573486" cy="6740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AutoShape 2">
            <a:extLst>
              <a:ext uri="{FF2B5EF4-FFF2-40B4-BE49-F238E27FC236}">
                <a16:creationId xmlns:a16="http://schemas.microsoft.com/office/drawing/2014/main" id="{B09A37F9-5371-E08C-2988-F58331A9C5D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7" name="Picture 6">
            <a:extLst>
              <a:ext uri="{FF2B5EF4-FFF2-40B4-BE49-F238E27FC236}">
                <a16:creationId xmlns:a16="http://schemas.microsoft.com/office/drawing/2014/main" id="{E6057E14-582F-61C2-51A5-8BA3F852736D}"/>
              </a:ext>
            </a:extLst>
          </p:cNvPr>
          <p:cNvPicPr>
            <a:picLocks noChangeAspect="1"/>
          </p:cNvPicPr>
          <p:nvPr/>
        </p:nvPicPr>
        <p:blipFill>
          <a:blip r:embed="rId2"/>
          <a:stretch>
            <a:fillRect/>
          </a:stretch>
        </p:blipFill>
        <p:spPr>
          <a:xfrm>
            <a:off x="3267100" y="2470020"/>
            <a:ext cx="2540132" cy="2521080"/>
          </a:xfrm>
          <a:prstGeom prst="rect">
            <a:avLst/>
          </a:prstGeom>
        </p:spPr>
      </p:pic>
      <p:sp>
        <p:nvSpPr>
          <p:cNvPr id="8" name="Arrow: Down 7">
            <a:extLst>
              <a:ext uri="{FF2B5EF4-FFF2-40B4-BE49-F238E27FC236}">
                <a16:creationId xmlns:a16="http://schemas.microsoft.com/office/drawing/2014/main" id="{538C64F8-B00E-597E-EAF8-21067C477DB1}"/>
              </a:ext>
            </a:extLst>
          </p:cNvPr>
          <p:cNvSpPr/>
          <p:nvPr/>
        </p:nvSpPr>
        <p:spPr>
          <a:xfrm>
            <a:off x="12644847" y="2542903"/>
            <a:ext cx="931818" cy="665335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843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881CF-0F33-AF35-4A56-B87A7EEB54DF}"/>
              </a:ext>
            </a:extLst>
          </p:cNvPr>
          <p:cNvPicPr>
            <a:picLocks noChangeAspect="1"/>
          </p:cNvPicPr>
          <p:nvPr/>
        </p:nvPicPr>
        <p:blipFill>
          <a:blip r:embed="rId2"/>
          <a:stretch>
            <a:fillRect/>
          </a:stretch>
        </p:blipFill>
        <p:spPr>
          <a:xfrm>
            <a:off x="3570355" y="61384"/>
            <a:ext cx="10327179" cy="10032799"/>
          </a:xfrm>
          <a:prstGeom prst="rect">
            <a:avLst/>
          </a:prstGeom>
        </p:spPr>
      </p:pic>
      <p:pic>
        <p:nvPicPr>
          <p:cNvPr id="5" name="Picture 4">
            <a:extLst>
              <a:ext uri="{FF2B5EF4-FFF2-40B4-BE49-F238E27FC236}">
                <a16:creationId xmlns:a16="http://schemas.microsoft.com/office/drawing/2014/main" id="{50966601-C27E-2726-BF76-3627CCD844AF}"/>
              </a:ext>
            </a:extLst>
          </p:cNvPr>
          <p:cNvPicPr>
            <a:picLocks noChangeAspect="1"/>
          </p:cNvPicPr>
          <p:nvPr/>
        </p:nvPicPr>
        <p:blipFill>
          <a:blip r:embed="rId3"/>
          <a:stretch>
            <a:fillRect/>
          </a:stretch>
        </p:blipFill>
        <p:spPr>
          <a:xfrm>
            <a:off x="2695622" y="192817"/>
            <a:ext cx="12681602" cy="9639795"/>
          </a:xfrm>
          <a:prstGeom prst="rect">
            <a:avLst/>
          </a:prstGeom>
        </p:spPr>
      </p:pic>
    </p:spTree>
    <p:extLst>
      <p:ext uri="{BB962C8B-B14F-4D97-AF65-F5344CB8AC3E}">
        <p14:creationId xmlns:p14="http://schemas.microsoft.com/office/powerpoint/2010/main" val="317013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815F7-6039-0352-C851-3A305E6B4289}"/>
              </a:ext>
            </a:extLst>
          </p:cNvPr>
          <p:cNvSpPr>
            <a:spLocks noGrp="1"/>
          </p:cNvSpPr>
          <p:nvPr>
            <p:ph type="title"/>
          </p:nvPr>
        </p:nvSpPr>
        <p:spPr/>
        <p:txBody>
          <a:bodyPr/>
          <a:lstStyle/>
          <a:p>
            <a:r>
              <a:rPr lang="en-US" dirty="0"/>
              <a:t>Anthropic Model Context Protocol (MCP)</a:t>
            </a:r>
          </a:p>
        </p:txBody>
      </p:sp>
      <p:pic>
        <p:nvPicPr>
          <p:cNvPr id="6" name="Picture 5">
            <a:extLst>
              <a:ext uri="{FF2B5EF4-FFF2-40B4-BE49-F238E27FC236}">
                <a16:creationId xmlns:a16="http://schemas.microsoft.com/office/drawing/2014/main" id="{FAB10FE5-2B4D-A127-0211-003035DBB90A}"/>
              </a:ext>
            </a:extLst>
          </p:cNvPr>
          <p:cNvPicPr>
            <a:picLocks noChangeAspect="1"/>
          </p:cNvPicPr>
          <p:nvPr/>
        </p:nvPicPr>
        <p:blipFill>
          <a:blip r:embed="rId2"/>
          <a:stretch>
            <a:fillRect/>
          </a:stretch>
        </p:blipFill>
        <p:spPr>
          <a:xfrm>
            <a:off x="3879713" y="2083658"/>
            <a:ext cx="10627050" cy="7226396"/>
          </a:xfrm>
          <a:prstGeom prst="rect">
            <a:avLst/>
          </a:prstGeom>
        </p:spPr>
      </p:pic>
      <p:sp>
        <p:nvSpPr>
          <p:cNvPr id="7" name="Rectangle: Rounded Corners 6">
            <a:extLst>
              <a:ext uri="{FF2B5EF4-FFF2-40B4-BE49-F238E27FC236}">
                <a16:creationId xmlns:a16="http://schemas.microsoft.com/office/drawing/2014/main" id="{DBA6670C-6B52-36F3-F3FC-59A95DB432BB}"/>
              </a:ext>
            </a:extLst>
          </p:cNvPr>
          <p:cNvSpPr/>
          <p:nvPr/>
        </p:nvSpPr>
        <p:spPr>
          <a:xfrm>
            <a:off x="6845300" y="9462452"/>
            <a:ext cx="5410200" cy="5959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modelcontextprotocol.io</a:t>
            </a:r>
          </a:p>
        </p:txBody>
      </p:sp>
    </p:spTree>
    <p:extLst>
      <p:ext uri="{BB962C8B-B14F-4D97-AF65-F5344CB8AC3E}">
        <p14:creationId xmlns:p14="http://schemas.microsoft.com/office/powerpoint/2010/main" val="1713931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3296B-E447-CBEB-0C05-83820D2136EF}"/>
              </a:ext>
            </a:extLst>
          </p:cNvPr>
          <p:cNvPicPr>
            <a:picLocks noChangeAspect="1"/>
          </p:cNvPicPr>
          <p:nvPr/>
        </p:nvPicPr>
        <p:blipFill>
          <a:blip r:embed="rId2"/>
          <a:stretch>
            <a:fillRect/>
          </a:stretch>
        </p:blipFill>
        <p:spPr>
          <a:xfrm>
            <a:off x="2050657" y="57150"/>
            <a:ext cx="14186686" cy="10287000"/>
          </a:xfrm>
          <a:prstGeom prst="rect">
            <a:avLst/>
          </a:prstGeom>
        </p:spPr>
      </p:pic>
    </p:spTree>
    <p:extLst>
      <p:ext uri="{BB962C8B-B14F-4D97-AF65-F5344CB8AC3E}">
        <p14:creationId xmlns:p14="http://schemas.microsoft.com/office/powerpoint/2010/main" val="52062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4294967295"/>
          </p:nvPr>
        </p:nvSpPr>
        <p:spPr>
          <a:xfrm>
            <a:off x="0" y="0"/>
            <a:ext cx="12280392" cy="10287000"/>
          </a:xfrm>
        </p:spPr>
        <p:txBody>
          <a:bodyPr anchor="ctr"/>
          <a:lstStyle/>
          <a:p>
            <a:pPr marL="1771650" indent="0"/>
            <a:r>
              <a:rPr lang="en-US" dirty="0"/>
              <a:t>Based in Nashville, TN, US</a:t>
            </a:r>
          </a:p>
          <a:p>
            <a:pPr marL="1771650" indent="0"/>
            <a:r>
              <a:rPr lang="en-US" dirty="0"/>
              <a:t>28-year Microsoft Certified Trainer (MCT)</a:t>
            </a:r>
          </a:p>
          <a:p>
            <a:pPr marL="1771650" indent="0"/>
            <a:r>
              <a:rPr lang="en-US" dirty="0"/>
              <a:t>7-year Microsoft MVP in Cloud / Datacenter </a:t>
            </a:r>
            <a:r>
              <a:rPr lang="en-US" dirty="0" err="1"/>
              <a:t>Mgmt</a:t>
            </a:r>
            <a:endParaRPr lang="en-US" dirty="0"/>
          </a:p>
          <a:p>
            <a:pPr marL="1771650" indent="0"/>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12955276" y="3237572"/>
            <a:ext cx="4626768" cy="398934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85C1F-83FE-1CA7-3093-C8E06994ADE7}"/>
              </a:ext>
            </a:extLst>
          </p:cNvPr>
          <p:cNvPicPr>
            <a:picLocks noChangeAspect="1"/>
          </p:cNvPicPr>
          <p:nvPr/>
        </p:nvPicPr>
        <p:blipFill>
          <a:blip r:embed="rId2"/>
          <a:stretch>
            <a:fillRect/>
          </a:stretch>
        </p:blipFill>
        <p:spPr>
          <a:xfrm>
            <a:off x="2160330" y="299376"/>
            <a:ext cx="13967339" cy="9987624"/>
          </a:xfrm>
          <a:prstGeom prst="rect">
            <a:avLst/>
          </a:prstGeom>
        </p:spPr>
      </p:pic>
    </p:spTree>
    <p:extLst>
      <p:ext uri="{BB962C8B-B14F-4D97-AF65-F5344CB8AC3E}">
        <p14:creationId xmlns:p14="http://schemas.microsoft.com/office/powerpoint/2010/main" val="1870754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a:xfrm>
            <a:off x="2312126" y="1751488"/>
            <a:ext cx="12786904" cy="6784024"/>
          </a:xfrm>
        </p:spPr>
        <p:txBody>
          <a:bodyPr/>
          <a:lstStyle/>
          <a:p>
            <a:r>
              <a:rPr lang="en-US" sz="8000" dirty="0"/>
              <a:t>But wait...What if we used...</a:t>
            </a:r>
          </a:p>
        </p:txBody>
      </p:sp>
    </p:spTree>
    <p:extLst>
      <p:ext uri="{BB962C8B-B14F-4D97-AF65-F5344CB8AC3E}">
        <p14:creationId xmlns:p14="http://schemas.microsoft.com/office/powerpoint/2010/main" val="1628836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Let's switch into demo mode!</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Like, right now.</a:t>
            </a:r>
            <a:endParaRPr lang="en-US" dirty="0"/>
          </a:p>
        </p:txBody>
      </p:sp>
    </p:spTree>
    <p:extLst>
      <p:ext uri="{BB962C8B-B14F-4D97-AF65-F5344CB8AC3E}">
        <p14:creationId xmlns:p14="http://schemas.microsoft.com/office/powerpoint/2010/main" val="419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Class Schedule (</a:t>
            </a:r>
            <a:r>
              <a:rPr lang="en-US"/>
              <a:t>Central Std Time</a:t>
            </a:r>
            <a:r>
              <a:rPr lang="en-US" dirty="0"/>
              <a:t>)</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2012950" y="3104896"/>
            <a:ext cx="15017750" cy="566515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 am  - Segment 1  </a:t>
            </a:r>
            <a:r>
              <a:rPr kumimoji="0" lang="en-US" sz="3600" b="1" i="0" u="none" strike="noStrike" kern="1200" cap="none" spc="0" normalizeH="0" baseline="0" noProof="0" dirty="0">
                <a:ln>
                  <a:noFill/>
                </a:ln>
                <a:solidFill>
                  <a:srgbClr val="FF0000"/>
                </a:solidFill>
                <a:effectLst/>
                <a:uLnTx/>
                <a:uFillTx/>
                <a:latin typeface="PS TT Commons" charset="0"/>
                <a:ea typeface="PS TT Commons" charset="0"/>
                <a:cs typeface="PS TT Commons" charset="0"/>
              </a:rPr>
              <a:t>[ChatGPT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 am  -  </a:t>
            </a:r>
            <a:r>
              <a:rPr lang="en-US" sz="3600" dirty="0">
                <a:solidFill>
                  <a:srgbClr val="E5E5E5">
                    <a:lumMod val="10000"/>
                  </a:srgbClr>
                </a:solidFill>
                <a:latin typeface="PS TT Commons" charset="0"/>
                <a:ea typeface="PS TT Commons" charset="0"/>
                <a:cs typeface="PS TT Commons" charset="0"/>
              </a:rPr>
              <a:t>10-min </a:t>
            </a: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break - Segment 2 </a:t>
            </a:r>
            <a:r>
              <a:rPr lang="en-US" sz="3600" b="1" dirty="0">
                <a:solidFill>
                  <a:srgbClr val="FF0000"/>
                </a:solidFill>
                <a:latin typeface="PS TT Commons" charset="0"/>
              </a:rPr>
              <a:t>[ChatGPT Advanced]</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 am  -  10-min break - Segment 3 </a:t>
            </a:r>
            <a:r>
              <a:rPr lang="en-US" sz="3600" b="1" dirty="0">
                <a:solidFill>
                  <a:srgbClr val="FF0000"/>
                </a:solidFill>
                <a:latin typeface="PS TT Commons" charset="0"/>
              </a:rPr>
              <a:t>[GitHub Copilot Basics]</a:t>
            </a:r>
          </a:p>
          <a:p>
            <a:pPr defTabSz="439502">
              <a:lnSpc>
                <a:spcPct val="200000"/>
              </a:lnSpc>
              <a:spcBef>
                <a:spcPct val="0"/>
              </a:spcBef>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 pm  -  10-min break - Segment </a:t>
            </a:r>
            <a:r>
              <a:rPr lang="en-US" sz="3600" b="1" dirty="0">
                <a:solidFill>
                  <a:srgbClr val="FF0000"/>
                </a:solidFill>
                <a:latin typeface="PS TT Commons" charset="0"/>
              </a:rPr>
              <a:t>[GitHub Copilot Advanced]</a:t>
            </a:r>
          </a:p>
          <a:p>
            <a:pPr marL="0" marR="0" indent="0" algn="l" defTabSz="439502" rtl="0" eaLnBrk="1" fontAlgn="auto" latinLnBrk="0" hangingPunct="1">
              <a:lnSpc>
                <a:spcPct val="200000"/>
              </a:lnSpc>
              <a:spcBef>
                <a:spcPct val="0"/>
              </a:spcBef>
              <a:spcAft>
                <a:spcPts val="0"/>
              </a:spcAft>
              <a:buClrTx/>
              <a:buSzTx/>
              <a:buFontTx/>
              <a:buNone/>
              <a:tabLst/>
            </a:pPr>
            <a:r>
              <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 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3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timw.info/chatgptclass</a:t>
            </a:r>
          </a:p>
          <a:p>
            <a:r>
              <a:rPr lang="en-US" dirty="0"/>
              <a:t>Connect: </a:t>
            </a:r>
            <a:r>
              <a:rPr lang="en-US" b="1" dirty="0">
                <a:solidFill>
                  <a:srgbClr val="0070C0"/>
                </a:solidFill>
              </a:rPr>
              <a:t>timw.info/linkedin</a:t>
            </a:r>
          </a:p>
        </p:txBody>
      </p:sp>
    </p:spTree>
    <p:extLst>
      <p:ext uri="{BB962C8B-B14F-4D97-AF65-F5344CB8AC3E}">
        <p14:creationId xmlns:p14="http://schemas.microsoft.com/office/powerpoint/2010/main" val="212913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3050540" y="1834120"/>
            <a:ext cx="12186920" cy="8291796"/>
          </a:xfrm>
          <a:prstGeom prst="rect">
            <a:avLst/>
          </a:prstGeom>
        </p:spPr>
      </p:pic>
    </p:spTree>
    <p:extLst>
      <p:ext uri="{BB962C8B-B14F-4D97-AF65-F5344CB8AC3E}">
        <p14:creationId xmlns:p14="http://schemas.microsoft.com/office/powerpoint/2010/main" val="357036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4546332" y="1768301"/>
            <a:ext cx="10084068" cy="8409434"/>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3638351" y="1917593"/>
            <a:ext cx="11011302" cy="8029606"/>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5352205" y="1864093"/>
            <a:ext cx="7583594" cy="7859166"/>
          </a:xfrm>
          <a:prstGeom prst="rect">
            <a:avLst/>
          </a:prstGeom>
        </p:spPr>
      </p:pic>
    </p:spTree>
    <p:extLst>
      <p:ext uri="{BB962C8B-B14F-4D97-AF65-F5344CB8AC3E}">
        <p14:creationId xmlns:p14="http://schemas.microsoft.com/office/powerpoint/2010/main" val="127922929"/>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34435</TotalTime>
  <Words>900</Words>
  <Application>Microsoft Office PowerPoint</Application>
  <PresentationFormat>Custom</PresentationFormat>
  <Paragraphs>164</Paragraphs>
  <Slides>48</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48</vt:i4>
      </vt:variant>
    </vt:vector>
  </HeadingPairs>
  <TitlesOfParts>
    <vt:vector size="70" baseType="lpstr">
      <vt:lpstr>Arial</vt:lpstr>
      <vt:lpstr>Calibri</vt:lpstr>
      <vt:lpstr>Consolas</vt:lpstr>
      <vt:lpstr>Gotham Medium</vt:lpstr>
      <vt:lpstr>JetBrains Mono</vt:lpstr>
      <vt:lpstr>Lucida Grande</vt:lpstr>
      <vt:lpstr>Montserrat</vt:lpstr>
      <vt:lpstr>Myriad Pro</vt:lpstr>
      <vt:lpstr>Myriad Pro Light</vt:lpstr>
      <vt:lpstr>Open Sans</vt:lpstr>
      <vt:lpstr>PS TT Commons</vt:lpstr>
      <vt:lpstr>PS TT Commons Book</vt:lpstr>
      <vt:lpstr>PS TT Commons DemiBold</vt:lpstr>
      <vt:lpstr>PS TT Commons Light</vt:lpstr>
      <vt:lpstr>PS TT Commons Medium</vt:lpstr>
      <vt:lpstr>Roboto Mono</vt:lpstr>
      <vt:lpstr>Roboto Mono Medium</vt:lpstr>
      <vt:lpstr>Segoe Pro</vt:lpstr>
      <vt:lpstr>Segoe UI</vt:lpstr>
      <vt:lpstr>Wingdings</vt:lpstr>
      <vt:lpstr>Wingdings 3</vt:lpstr>
      <vt:lpstr>PSTTCommons</vt:lpstr>
      <vt:lpstr>PowerPoint Presentation</vt:lpstr>
      <vt:lpstr>Tim Warner</vt:lpstr>
      <vt:lpstr>Class Schedule (Central Std Time)</vt:lpstr>
      <vt:lpstr>Learning Objectives</vt:lpstr>
      <vt:lpstr>Session Materials</vt:lpstr>
      <vt:lpstr>Session Recording + Badge</vt:lpstr>
      <vt:lpstr>Session Recording + Badge</vt:lpstr>
      <vt:lpstr>Session Recording + Badge</vt:lpstr>
      <vt:lpstr>Session Recording + Badge</vt:lpstr>
      <vt:lpstr>Keeping an LLM on task be like…</vt:lpstr>
      <vt:lpstr>GitHub Enterprise Cloud (GHEC)</vt:lpstr>
      <vt:lpstr>Tim's IT Certification Study Model</vt:lpstr>
      <vt:lpstr>GPT Basic Architecture</vt:lpstr>
      <vt:lpstr>Neural Network</vt:lpstr>
      <vt:lpstr>PowerPoint Presentation</vt:lpstr>
      <vt:lpstr>Context Length</vt:lpstr>
      <vt:lpstr>PowerPoint Presentation</vt:lpstr>
      <vt:lpstr>Anthropic Model Context Protocol (MCP)</vt:lpstr>
      <vt:lpstr>PowerPoint Presentation</vt:lpstr>
      <vt:lpstr>PowerPoint Presentation</vt:lpstr>
      <vt:lpstr>Ready?</vt:lpstr>
      <vt:lpstr>Foundational Terminology</vt:lpstr>
      <vt:lpstr>Artificial Intelligence (AI)</vt:lpstr>
      <vt:lpstr>But wait...What if we used...</vt:lpstr>
      <vt:lpstr>A Truly Real-World Live Classroom Example</vt:lpstr>
      <vt:lpstr>Let's switch into demo mode!</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1272</cp:revision>
  <cp:lastPrinted>2021-01-14T21:20:43Z</cp:lastPrinted>
  <dcterms:created xsi:type="dcterms:W3CDTF">2020-12-18T20:24:02Z</dcterms:created>
  <dcterms:modified xsi:type="dcterms:W3CDTF">2025-10-01T11:00:47Z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